
<file path=[Content_Types].xml><?xml version="1.0" encoding="utf-8"?>
<Types xmlns="http://schemas.openxmlformats.org/package/2006/content-types">
  <Default Extension="CR2"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76" r:id="rId3"/>
    <p:sldId id="272" r:id="rId4"/>
    <p:sldId id="273" r:id="rId5"/>
    <p:sldId id="268" r:id="rId6"/>
    <p:sldId id="275" r:id="rId7"/>
    <p:sldId id="280" r:id="rId8"/>
    <p:sldId id="279" r:id="rId9"/>
    <p:sldId id="2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26D21"/>
    <a:srgbClr val="D62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498" y="174"/>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02/07/2019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64481-3978-4C28-9389-D6F548DBA047}" type="datetimeFigureOut">
              <a:rPr lang="en-GB" smtClean="0"/>
              <a:pPr/>
              <a:t>02/07/2019</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09C6C-C798-4826-BFB7-D2EA5AABDD6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hyperlink" Target="https://bit.ly/2H8F7j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CR2"/><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325680" y="3638644"/>
            <a:ext cx="7887096" cy="646331"/>
          </a:xfrm>
          <a:prstGeom prst="rect">
            <a:avLst/>
          </a:prstGeom>
          <a:noFill/>
        </p:spPr>
        <p:txBody>
          <a:bodyPr wrap="none" rtlCol="0">
            <a:spAutoFit/>
          </a:bodyPr>
          <a:lstStyle/>
          <a:p>
            <a:r>
              <a:rPr lang="en-AU" sz="3600" b="1" dirty="0">
                <a:solidFill>
                  <a:schemeClr val="bg1">
                    <a:lumMod val="65000"/>
                  </a:schemeClr>
                </a:solidFill>
                <a:latin typeface="Arial Black" panose="020B0A04020102020204" pitchFamily="34" charset="0"/>
              </a:rPr>
              <a:t>Perth Machine Learning Group</a:t>
            </a:r>
            <a:endParaRPr lang="en-US" sz="3600" b="1" dirty="0">
              <a:solidFill>
                <a:schemeClr val="bg1">
                  <a:lumMod val="65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duotone>
              <a:schemeClr val="accent4">
                <a:shade val="45000"/>
                <a:satMod val="135000"/>
              </a:schemeClr>
              <a:prstClr val="white"/>
            </a:duotone>
          </a:blip>
          <a:stretch>
            <a:fillRect/>
          </a:stretch>
        </p:blipFill>
        <p:spPr>
          <a:xfrm>
            <a:off x="4823947" y="703368"/>
            <a:ext cx="2243289" cy="2509758"/>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4276118" y="4528942"/>
            <a:ext cx="4961458" cy="1318053"/>
          </a:xfrm>
          <a:prstGeom prst="rect">
            <a:avLst/>
          </a:prstGeom>
          <a:noFill/>
        </p:spPr>
        <p:txBody>
          <a:bodyPr wrap="square" rtlCol="0">
            <a:spAutoFit/>
          </a:bodyPr>
          <a:lstStyle/>
          <a:p>
            <a:pPr>
              <a:lnSpc>
                <a:spcPct val="150000"/>
              </a:lnSpc>
            </a:pPr>
            <a:r>
              <a:rPr lang="en-AU" sz="2800" b="1" dirty="0">
                <a:solidFill>
                  <a:schemeClr val="tx2">
                    <a:lumMod val="60000"/>
                    <a:lumOff val="40000"/>
                  </a:schemeClr>
                </a:solidFill>
                <a:latin typeface="Arial Black" panose="020B0A04020102020204" pitchFamily="34" charset="0"/>
              </a:rPr>
              <a:t>    </a:t>
            </a:r>
            <a:r>
              <a:rPr lang="en-AU" sz="2800" b="1" dirty="0">
                <a:solidFill>
                  <a:schemeClr val="bg1">
                    <a:lumMod val="65000"/>
                  </a:schemeClr>
                </a:solidFill>
                <a:latin typeface="Arial Black" panose="020B0A04020102020204" pitchFamily="34" charset="0"/>
              </a:rPr>
              <a:t>https://bit.ly/2H8F7j2</a:t>
            </a:r>
          </a:p>
          <a:p>
            <a:pPr algn="ctr">
              <a:lnSpc>
                <a:spcPct val="150000"/>
              </a:lnSpc>
            </a:pPr>
            <a:r>
              <a:rPr lang="en-AU" sz="2800" b="1" dirty="0">
                <a:solidFill>
                  <a:schemeClr val="bg1">
                    <a:lumMod val="65000"/>
                  </a:schemeClr>
                </a:solidFill>
                <a:latin typeface="Arial Black" panose="020B0A04020102020204" pitchFamily="34" charset="0"/>
              </a:rPr>
              <a:t>#PerthMLGroup</a:t>
            </a:r>
            <a:endParaRPr lang="en-GB" sz="2800" b="1" dirty="0">
              <a:solidFill>
                <a:schemeClr val="bg1">
                  <a:lumMod val="65000"/>
                </a:schemeClr>
              </a:solidFill>
              <a:latin typeface="Arial Black" panose="020B0A04020102020204" pitchFamily="34" charset="0"/>
            </a:endParaRP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3" cstate="print">
            <a:grayscl/>
          </a:blip>
          <a:stretch>
            <a:fillRect/>
          </a:stretch>
        </p:blipFill>
        <p:spPr>
          <a:xfrm>
            <a:off x="3406283" y="5402735"/>
            <a:ext cx="592346" cy="444260"/>
          </a:xfrm>
          <a:prstGeom prst="rect">
            <a:avLst/>
          </a:prstGeom>
        </p:spPr>
      </p:pic>
      <p:pic>
        <p:nvPicPr>
          <p:cNvPr id="2" name="Picture 1">
            <a:extLst>
              <a:ext uri="{FF2B5EF4-FFF2-40B4-BE49-F238E27FC236}">
                <a16:creationId xmlns:a16="http://schemas.microsoft.com/office/drawing/2014/main" id="{406168E9-6A38-4630-9D03-14CD74B3D4C4}"/>
              </a:ext>
            </a:extLst>
          </p:cNvPr>
          <p:cNvPicPr>
            <a:picLocks noChangeAspect="1"/>
          </p:cNvPicPr>
          <p:nvPr/>
        </p:nvPicPr>
        <p:blipFill>
          <a:blip r:embed="rId4">
            <a:grayscl/>
          </a:blip>
          <a:stretch>
            <a:fillRect/>
          </a:stretch>
        </p:blipFill>
        <p:spPr>
          <a:xfrm>
            <a:off x="3446529" y="4755114"/>
            <a:ext cx="432854" cy="432854"/>
          </a:xfrm>
          <a:prstGeom prst="rect">
            <a:avLst/>
          </a:prstGeom>
        </p:spPr>
      </p:pic>
    </p:spTree>
    <p:extLst>
      <p:ext uri="{BB962C8B-B14F-4D97-AF65-F5344CB8AC3E}">
        <p14:creationId xmlns:p14="http://schemas.microsoft.com/office/powerpoint/2010/main" val="148830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325680" y="3638644"/>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4163778" y="4568101"/>
            <a:ext cx="4961458" cy="1318053"/>
          </a:xfrm>
          <a:prstGeom prst="rect">
            <a:avLst/>
          </a:prstGeom>
          <a:noFill/>
        </p:spPr>
        <p:txBody>
          <a:bodyPr wrap="square" rtlCol="0">
            <a:spAutoFit/>
          </a:bodyPr>
          <a:lstStyle/>
          <a:p>
            <a:pPr algn="ctr">
              <a:lnSpc>
                <a:spcPct val="150000"/>
              </a:lnSpc>
            </a:pPr>
            <a:r>
              <a:rPr lang="en-US" sz="2800" b="1" dirty="0">
                <a:solidFill>
                  <a:schemeClr val="tx2">
                    <a:lumMod val="60000"/>
                    <a:lumOff val="40000"/>
                  </a:schemeClr>
                </a:solidFill>
                <a:latin typeface="Arial Black" panose="020B0A04020102020204" pitchFamily="34" charset="0"/>
                <a:hlinkClick r:id="rId4"/>
              </a:rPr>
              <a:t>https://bit.ly/2H8F7j2</a:t>
            </a:r>
            <a:endParaRPr lang="en-US" sz="2800" b="1" dirty="0">
              <a:solidFill>
                <a:schemeClr val="tx2">
                  <a:lumMod val="60000"/>
                  <a:lumOff val="40000"/>
                </a:schemeClr>
              </a:solidFill>
              <a:latin typeface="Arial Black" panose="020B0A04020102020204" pitchFamily="34" charset="0"/>
            </a:endParaRPr>
          </a:p>
          <a:p>
            <a:pPr algn="ctr">
              <a:lnSpc>
                <a:spcPct val="150000"/>
              </a:lnSpc>
            </a:pPr>
            <a:r>
              <a:rPr lang="en-AU" sz="2800" b="1" dirty="0">
                <a:solidFill>
                  <a:schemeClr val="tx2">
                    <a:lumMod val="60000"/>
                    <a:lumOff val="40000"/>
                  </a:schemeClr>
                </a:solidFill>
                <a:latin typeface="Arial Black" panose="020B0A04020102020204" pitchFamily="34" charset="0"/>
              </a:rPr>
              <a:t>#PerthMLGroup</a:t>
            </a:r>
            <a:endParaRPr lang="en-GB" sz="2800" b="1" dirty="0">
              <a:solidFill>
                <a:schemeClr val="tx2">
                  <a:lumMod val="60000"/>
                  <a:lumOff val="40000"/>
                </a:schemeClr>
              </a:solidFill>
              <a:latin typeface="Arial Black" panose="020B0A04020102020204" pitchFamily="34" charset="0"/>
            </a:endParaRP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5" cstate="print"/>
          <a:stretch>
            <a:fillRect/>
          </a:stretch>
        </p:blipFill>
        <p:spPr>
          <a:xfrm>
            <a:off x="3343382" y="5441894"/>
            <a:ext cx="592346" cy="444260"/>
          </a:xfrm>
          <a:prstGeom prst="rect">
            <a:avLst/>
          </a:prstGeom>
        </p:spPr>
      </p:pic>
      <p:pic>
        <p:nvPicPr>
          <p:cNvPr id="2" name="Picture 1">
            <a:extLst>
              <a:ext uri="{FF2B5EF4-FFF2-40B4-BE49-F238E27FC236}">
                <a16:creationId xmlns:a16="http://schemas.microsoft.com/office/drawing/2014/main" id="{368623A6-95E5-4A0D-A8D1-56020EE7EE98}"/>
              </a:ext>
            </a:extLst>
          </p:cNvPr>
          <p:cNvPicPr>
            <a:picLocks noChangeAspect="1"/>
          </p:cNvPicPr>
          <p:nvPr/>
        </p:nvPicPr>
        <p:blipFill>
          <a:blip r:embed="rId6"/>
          <a:stretch>
            <a:fillRect/>
          </a:stretch>
        </p:blipFill>
        <p:spPr>
          <a:xfrm>
            <a:off x="3422429" y="4792875"/>
            <a:ext cx="434252" cy="434252"/>
          </a:xfrm>
          <a:prstGeom prst="rect">
            <a:avLst/>
          </a:prstGeom>
        </p:spPr>
      </p:pic>
    </p:spTree>
    <p:extLst>
      <p:ext uri="{BB962C8B-B14F-4D97-AF65-F5344CB8AC3E}">
        <p14:creationId xmlns:p14="http://schemas.microsoft.com/office/powerpoint/2010/main" val="339264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 name="Rectangle 9"/>
          <p:cNvSpPr/>
          <p:nvPr/>
        </p:nvSpPr>
        <p:spPr>
          <a:xfrm>
            <a:off x="3338423" y="4292125"/>
            <a:ext cx="5515153" cy="1754326"/>
          </a:xfrm>
          <a:prstGeom prst="rect">
            <a:avLst/>
          </a:prstGeom>
        </p:spPr>
        <p:txBody>
          <a:bodyPr wrap="square">
            <a:spAutoFit/>
          </a:bodyPr>
          <a:lstStyle/>
          <a:p>
            <a:pPr algn="ctr"/>
            <a:r>
              <a:rPr lang="en-AU" sz="3600" b="1" dirty="0">
                <a:solidFill>
                  <a:schemeClr val="accent1">
                    <a:lumMod val="75000"/>
                  </a:schemeClr>
                </a:solidFill>
                <a:latin typeface="Arial" pitchFamily="34" charset="0"/>
                <a:cs typeface="Arial" pitchFamily="34" charset="0"/>
              </a:rPr>
              <a:t>Recommended Course: </a:t>
            </a:r>
          </a:p>
          <a:p>
            <a:pPr algn="ctr"/>
            <a:r>
              <a:rPr lang="en-AU" sz="3600" b="1" dirty="0">
                <a:solidFill>
                  <a:schemeClr val="accent1">
                    <a:lumMod val="75000"/>
                  </a:schemeClr>
                </a:solidFill>
                <a:latin typeface="Arial" pitchFamily="34" charset="0"/>
                <a:cs typeface="Arial" pitchFamily="34" charset="0"/>
              </a:rPr>
              <a:t>www.fast.ai</a:t>
            </a:r>
          </a:p>
          <a:p>
            <a:pPr algn="ctr"/>
            <a:r>
              <a:rPr lang="en-AU" sz="3600" b="1" dirty="0">
                <a:solidFill>
                  <a:schemeClr val="accent1">
                    <a:lumMod val="75000"/>
                  </a:schemeClr>
                </a:solidFill>
                <a:latin typeface="Arial" pitchFamily="34" charset="0"/>
                <a:cs typeface="Arial" pitchFamily="34" charset="0"/>
              </a:rPr>
              <a:t>forums.fast.ai</a:t>
            </a:r>
          </a:p>
        </p:txBody>
      </p:sp>
      <p:sp>
        <p:nvSpPr>
          <p:cNvPr id="14" name="Rectangle 13"/>
          <p:cNvSpPr/>
          <p:nvPr/>
        </p:nvSpPr>
        <p:spPr>
          <a:xfrm>
            <a:off x="0" y="1458685"/>
            <a:ext cx="12185713"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67926" y="1372843"/>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4" name="Oval 3">
            <a:extLst>
              <a:ext uri="{FF2B5EF4-FFF2-40B4-BE49-F238E27FC236}">
                <a16:creationId xmlns:a16="http://schemas.microsoft.com/office/drawing/2014/main" id="{4474577E-1242-4AD5-89F7-9BD42246CC2A}"/>
              </a:ext>
            </a:extLst>
          </p:cNvPr>
          <p:cNvSpPr/>
          <p:nvPr/>
        </p:nvSpPr>
        <p:spPr>
          <a:xfrm>
            <a:off x="2183611" y="689864"/>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45DCCB-FB42-4438-A643-4A4BCDE28480}"/>
              </a:ext>
            </a:extLst>
          </p:cNvPr>
          <p:cNvPicPr>
            <a:picLocks noChangeAspect="1"/>
          </p:cNvPicPr>
          <p:nvPr/>
        </p:nvPicPr>
        <p:blipFill>
          <a:blip r:embed="rId2"/>
          <a:stretch>
            <a:fillRect/>
          </a:stretch>
        </p:blipFill>
        <p:spPr>
          <a:xfrm>
            <a:off x="2626254" y="976203"/>
            <a:ext cx="1827414" cy="2049531"/>
          </a:xfrm>
          <a:prstGeom prst="rect">
            <a:avLst/>
          </a:prstGeom>
        </p:spPr>
      </p:pic>
      <p:pic>
        <p:nvPicPr>
          <p:cNvPr id="16" name="Picture 15">
            <a:extLst>
              <a:ext uri="{FF2B5EF4-FFF2-40B4-BE49-F238E27FC236}">
                <a16:creationId xmlns:a16="http://schemas.microsoft.com/office/drawing/2014/main" id="{48AB8DE9-A166-4E39-8C91-300A81F1C1FE}"/>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4297633" y="1953019"/>
            <a:ext cx="695998" cy="418795"/>
          </a:xfrm>
          <a:prstGeom prst="rect">
            <a:avLst/>
          </a:prstGeom>
        </p:spPr>
      </p:pic>
    </p:spTree>
    <p:extLst>
      <p:ext uri="{BB962C8B-B14F-4D97-AF65-F5344CB8AC3E}">
        <p14:creationId xmlns:p14="http://schemas.microsoft.com/office/powerpoint/2010/main" val="419729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1" y="1567237"/>
            <a:ext cx="12192000"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74213" y="1481395"/>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858731" y="3654072"/>
            <a:ext cx="8474535" cy="3062377"/>
          </a:xfrm>
          <a:prstGeom prst="rect">
            <a:avLst/>
          </a:prstGeom>
        </p:spPr>
        <p:txBody>
          <a:bodyPr wrap="square">
            <a:spAutoFit/>
          </a:bodyPr>
          <a:lstStyle/>
          <a:p>
            <a:endParaRPr lang="en-AU" dirty="0"/>
          </a:p>
          <a:p>
            <a:r>
              <a:rPr lang="en-AU" sz="1400" dirty="0"/>
              <a:t>DISCLAIMER</a:t>
            </a:r>
          </a:p>
          <a:p>
            <a:endParaRPr lang="en-AU" sz="1100" dirty="0"/>
          </a:p>
          <a:p>
            <a:r>
              <a:rPr lang="en-AU" sz="1100" dirty="0"/>
              <a:t>All statements made by PMLG are made in good faith and we believe they are accurate and reliable. PMLG does not give any warranty as to the accuracy, reliability or completeness of information that is contained in its media, except in so far as any liability under statute cannot be excluded. PMLG, its directors, employees and their representatives do not accept any liability for any error or omission in any PMLG media, correspondence or events or for any resulting loss or damage suffered by the recipient or any other person. Unless otherwise specified, copyright of information provided on PMLG media are the property of PMLG.</a:t>
            </a:r>
          </a:p>
          <a:p>
            <a:endParaRPr lang="en-AU" sz="1100" dirty="0"/>
          </a:p>
          <a:p>
            <a:endParaRPr lang="en-AU" sz="1100" dirty="0"/>
          </a:p>
          <a:p>
            <a:r>
              <a:rPr lang="en-AU" sz="1100" dirty="0"/>
              <a:t>The information provided on and through all PMLG media, correspondence and events is general in nature only and does not constitute personal advice. The information has been prepared without taking into account your personal objectives, situation or needs. Before acting on any information on this website you should consider the appropriateness of the information having regard to your objectives, situation and needs. Therefore, before you decide to act on any information, buy any product or keep or cancel a similar product that you already hold. Before making any decision, it is important for you to consider these matters and to seek appropriate technical, legal and other professional advice.</a:t>
            </a:r>
          </a:p>
          <a:p>
            <a:endParaRPr lang="en-US" dirty="0"/>
          </a:p>
        </p:txBody>
      </p:sp>
      <p:sp>
        <p:nvSpPr>
          <p:cNvPr id="15" name="Rectangle 14">
            <a:extLst>
              <a:ext uri="{FF2B5EF4-FFF2-40B4-BE49-F238E27FC236}">
                <a16:creationId xmlns:a16="http://schemas.microsoft.com/office/drawing/2014/main" id="{E544C5A2-6AB9-48CB-A45E-BCF293280266}"/>
              </a:ext>
            </a:extLst>
          </p:cNvPr>
          <p:cNvSpPr/>
          <p:nvPr/>
        </p:nvSpPr>
        <p:spPr>
          <a:xfrm>
            <a:off x="6095998" y="3395514"/>
            <a:ext cx="2876300" cy="369332"/>
          </a:xfrm>
          <a:prstGeom prst="rect">
            <a:avLst/>
          </a:prstGeom>
        </p:spPr>
        <p:txBody>
          <a:bodyPr wrap="none">
            <a:spAutoFit/>
          </a:bodyPr>
          <a:lstStyle/>
          <a:p>
            <a:r>
              <a:rPr lang="en-AU" b="1" dirty="0">
                <a:solidFill>
                  <a:srgbClr val="FF0000"/>
                </a:solidFill>
              </a:rPr>
              <a:t>GENERAL ADVICE WARNING</a:t>
            </a:r>
          </a:p>
        </p:txBody>
      </p:sp>
    </p:spTree>
    <p:extLst>
      <p:ext uri="{BB962C8B-B14F-4D97-AF65-F5344CB8AC3E}">
        <p14:creationId xmlns:p14="http://schemas.microsoft.com/office/powerpoint/2010/main" val="31733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Anything\Documents\PMLG\sponsors\WP logo stacked black.jpg"/>
          <p:cNvPicPr>
            <a:picLocks noChangeAspect="1" noChangeArrowheads="1"/>
          </p:cNvPicPr>
          <p:nvPr/>
        </p:nvPicPr>
        <p:blipFill>
          <a:blip r:embed="rId2" cstate="print"/>
          <a:srcRect/>
          <a:stretch>
            <a:fillRect/>
          </a:stretch>
        </p:blipFill>
        <p:spPr bwMode="auto">
          <a:xfrm>
            <a:off x="3244134" y="1629170"/>
            <a:ext cx="5692410" cy="1847273"/>
          </a:xfrm>
          <a:prstGeom prst="rect">
            <a:avLst/>
          </a:prstGeom>
          <a:noFill/>
        </p:spPr>
      </p:pic>
      <p:sp>
        <p:nvSpPr>
          <p:cNvPr id="7" name="TextBox 6"/>
          <p:cNvSpPr txBox="1"/>
          <p:nvPr/>
        </p:nvSpPr>
        <p:spPr>
          <a:xfrm>
            <a:off x="3602616" y="592635"/>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Thanks to our sponsors:</a:t>
            </a:r>
            <a:endParaRPr lang="en-GB" sz="3200" b="1" dirty="0">
              <a:solidFill>
                <a:schemeClr val="accent1">
                  <a:lumMod val="75000"/>
                </a:schemeClr>
              </a:solidFill>
              <a:latin typeface="Arial" pitchFamily="34" charset="0"/>
              <a:cs typeface="Arial" pitchFamily="34" charset="0"/>
            </a:endParaRPr>
          </a:p>
        </p:txBody>
      </p:sp>
      <p:pic>
        <p:nvPicPr>
          <p:cNvPr id="4" name="Picture 3" descr="AWS.png"/>
          <p:cNvPicPr>
            <a:picLocks noChangeAspect="1"/>
          </p:cNvPicPr>
          <p:nvPr/>
        </p:nvPicPr>
        <p:blipFill rotWithShape="1">
          <a:blip r:embed="rId3" cstate="print"/>
          <a:srcRect l="21159" r="19595" b="9351"/>
          <a:stretch/>
        </p:blipFill>
        <p:spPr>
          <a:xfrm>
            <a:off x="8266632" y="4955962"/>
            <a:ext cx="1851804" cy="1489763"/>
          </a:xfrm>
          <a:prstGeom prst="rect">
            <a:avLst/>
          </a:prstGeom>
        </p:spPr>
      </p:pic>
      <p:pic>
        <p:nvPicPr>
          <p:cNvPr id="5" name="Picture 4">
            <a:extLst>
              <a:ext uri="{FF2B5EF4-FFF2-40B4-BE49-F238E27FC236}">
                <a16:creationId xmlns:a16="http://schemas.microsoft.com/office/drawing/2014/main" id="{8766773C-B805-4364-A8A6-CBC30BAD599F}"/>
              </a:ext>
            </a:extLst>
          </p:cNvPr>
          <p:cNvPicPr>
            <a:picLocks noChangeAspect="1"/>
          </p:cNvPicPr>
          <p:nvPr/>
        </p:nvPicPr>
        <p:blipFill>
          <a:blip r:embed="rId4"/>
          <a:stretch>
            <a:fillRect/>
          </a:stretch>
        </p:blipFill>
        <p:spPr>
          <a:xfrm>
            <a:off x="5077084" y="5075930"/>
            <a:ext cx="2665574" cy="1064094"/>
          </a:xfrm>
          <a:prstGeom prst="rect">
            <a:avLst/>
          </a:prstGeom>
        </p:spPr>
      </p:pic>
      <p:pic>
        <p:nvPicPr>
          <p:cNvPr id="3" name="Picture 2">
            <a:extLst>
              <a:ext uri="{FF2B5EF4-FFF2-40B4-BE49-F238E27FC236}">
                <a16:creationId xmlns:a16="http://schemas.microsoft.com/office/drawing/2014/main" id="{4C40ECEC-99C1-4A85-905D-0CCA9BBEABE1}"/>
              </a:ext>
            </a:extLst>
          </p:cNvPr>
          <p:cNvPicPr>
            <a:picLocks noChangeAspect="1"/>
          </p:cNvPicPr>
          <p:nvPr/>
        </p:nvPicPr>
        <p:blipFill>
          <a:blip r:embed="rId5"/>
          <a:stretch>
            <a:fillRect/>
          </a:stretch>
        </p:blipFill>
        <p:spPr>
          <a:xfrm>
            <a:off x="4561047" y="3772382"/>
            <a:ext cx="3602786" cy="771970"/>
          </a:xfrm>
          <a:prstGeom prst="rect">
            <a:avLst/>
          </a:prstGeom>
        </p:spPr>
      </p:pic>
      <p:pic>
        <p:nvPicPr>
          <p:cNvPr id="8" name="Picture 7">
            <a:extLst>
              <a:ext uri="{FF2B5EF4-FFF2-40B4-BE49-F238E27FC236}">
                <a16:creationId xmlns:a16="http://schemas.microsoft.com/office/drawing/2014/main" id="{6BA10719-CE4C-478A-99E8-7EC2718EF0C1}"/>
              </a:ext>
            </a:extLst>
          </p:cNvPr>
          <p:cNvPicPr>
            <a:picLocks noChangeAspect="1"/>
          </p:cNvPicPr>
          <p:nvPr/>
        </p:nvPicPr>
        <p:blipFill rotWithShape="1">
          <a:blip r:embed="rId6"/>
          <a:srcRect l="12511" t="8739" r="10015"/>
          <a:stretch/>
        </p:blipFill>
        <p:spPr>
          <a:xfrm>
            <a:off x="1648953" y="4863097"/>
            <a:ext cx="3190362" cy="1489763"/>
          </a:xfrm>
          <a:prstGeom prst="rect">
            <a:avLst/>
          </a:prstGeom>
        </p:spPr>
      </p:pic>
      <p:pic>
        <p:nvPicPr>
          <p:cNvPr id="9" name="Picture 8">
            <a:extLst>
              <a:ext uri="{FF2B5EF4-FFF2-40B4-BE49-F238E27FC236}">
                <a16:creationId xmlns:a16="http://schemas.microsoft.com/office/drawing/2014/main" id="{8F527858-DEAD-4C22-953D-24859A6EFA4C}"/>
              </a:ext>
            </a:extLst>
          </p:cNvPr>
          <p:cNvPicPr>
            <a:picLocks noChangeAspect="1"/>
          </p:cNvPicPr>
          <p:nvPr/>
        </p:nvPicPr>
        <p:blipFill>
          <a:blip r:embed="rId7"/>
          <a:stretch>
            <a:fillRect/>
          </a:stretch>
        </p:blipFill>
        <p:spPr>
          <a:xfrm>
            <a:off x="1831975" y="243799"/>
            <a:ext cx="1103472" cy="12375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3124" y="672860"/>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PMLG Expert Ecosystem:</a:t>
            </a:r>
            <a:endParaRPr lang="en-GB" sz="3200" b="1" dirty="0">
              <a:solidFill>
                <a:schemeClr val="accent1">
                  <a:lumMod val="75000"/>
                </a:schemeClr>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5040053-FAD2-4562-821B-4486E8DF3ABF}"/>
              </a:ext>
            </a:extLst>
          </p:cNvPr>
          <p:cNvPicPr>
            <a:picLocks noChangeAspect="1"/>
          </p:cNvPicPr>
          <p:nvPr/>
        </p:nvPicPr>
        <p:blipFill>
          <a:blip r:embed="rId2"/>
          <a:stretch>
            <a:fillRect/>
          </a:stretch>
        </p:blipFill>
        <p:spPr>
          <a:xfrm>
            <a:off x="7560670" y="4358384"/>
            <a:ext cx="3796075" cy="1834960"/>
          </a:xfrm>
          <a:prstGeom prst="rect">
            <a:avLst/>
          </a:prstGeom>
        </p:spPr>
      </p:pic>
      <p:pic>
        <p:nvPicPr>
          <p:cNvPr id="9" name="Picture 8">
            <a:extLst>
              <a:ext uri="{FF2B5EF4-FFF2-40B4-BE49-F238E27FC236}">
                <a16:creationId xmlns:a16="http://schemas.microsoft.com/office/drawing/2014/main" id="{314B2236-8FA6-42F0-AFD9-D808F1045346}"/>
              </a:ext>
            </a:extLst>
          </p:cNvPr>
          <p:cNvPicPr>
            <a:picLocks noChangeAspect="1"/>
          </p:cNvPicPr>
          <p:nvPr/>
        </p:nvPicPr>
        <p:blipFill>
          <a:blip r:embed="rId3"/>
          <a:stretch>
            <a:fillRect/>
          </a:stretch>
        </p:blipFill>
        <p:spPr>
          <a:xfrm>
            <a:off x="1082842" y="4358384"/>
            <a:ext cx="3101231" cy="1887910"/>
          </a:xfrm>
          <a:prstGeom prst="rect">
            <a:avLst/>
          </a:prstGeom>
        </p:spPr>
      </p:pic>
      <p:pic>
        <p:nvPicPr>
          <p:cNvPr id="12" name="Picture 11">
            <a:extLst>
              <a:ext uri="{FF2B5EF4-FFF2-40B4-BE49-F238E27FC236}">
                <a16:creationId xmlns:a16="http://schemas.microsoft.com/office/drawing/2014/main" id="{C5906AF7-E440-4C52-81CC-BDD50791DD87}"/>
              </a:ext>
            </a:extLst>
          </p:cNvPr>
          <p:cNvPicPr>
            <a:picLocks noChangeAspect="1"/>
          </p:cNvPicPr>
          <p:nvPr/>
        </p:nvPicPr>
        <p:blipFill>
          <a:blip r:embed="rId4"/>
          <a:stretch>
            <a:fillRect/>
          </a:stretch>
        </p:blipFill>
        <p:spPr>
          <a:xfrm>
            <a:off x="2283124" y="1598586"/>
            <a:ext cx="2415119" cy="2305734"/>
          </a:xfrm>
          <a:prstGeom prst="rect">
            <a:avLst/>
          </a:prstGeom>
        </p:spPr>
      </p:pic>
      <p:pic>
        <p:nvPicPr>
          <p:cNvPr id="13" name="Picture 12">
            <a:extLst>
              <a:ext uri="{FF2B5EF4-FFF2-40B4-BE49-F238E27FC236}">
                <a16:creationId xmlns:a16="http://schemas.microsoft.com/office/drawing/2014/main" id="{FB04EDA0-F370-466C-B12A-E9974303F566}"/>
              </a:ext>
            </a:extLst>
          </p:cNvPr>
          <p:cNvPicPr>
            <a:picLocks noChangeAspect="1"/>
          </p:cNvPicPr>
          <p:nvPr/>
        </p:nvPicPr>
        <p:blipFill>
          <a:blip r:embed="rId5"/>
          <a:stretch>
            <a:fillRect/>
          </a:stretch>
        </p:blipFill>
        <p:spPr>
          <a:xfrm>
            <a:off x="5688365" y="1422568"/>
            <a:ext cx="4220511" cy="2740364"/>
          </a:xfrm>
          <a:prstGeom prst="rect">
            <a:avLst/>
          </a:prstGeom>
        </p:spPr>
      </p:pic>
      <p:pic>
        <p:nvPicPr>
          <p:cNvPr id="4" name="Picture 3">
            <a:extLst>
              <a:ext uri="{FF2B5EF4-FFF2-40B4-BE49-F238E27FC236}">
                <a16:creationId xmlns:a16="http://schemas.microsoft.com/office/drawing/2014/main" id="{32EADEDF-E22F-4B0C-B109-A8A394ACD6D5}"/>
              </a:ext>
            </a:extLst>
          </p:cNvPr>
          <p:cNvPicPr>
            <a:picLocks noChangeAspect="1"/>
          </p:cNvPicPr>
          <p:nvPr/>
        </p:nvPicPr>
        <p:blipFill rotWithShape="1">
          <a:blip r:embed="rId6">
            <a:extLst>
              <a:ext uri="{28A0092B-C50C-407E-A947-70E740481C1C}">
                <a14:useLocalDpi xmlns:a14="http://schemas.microsoft.com/office/drawing/2010/main" val="0"/>
              </a:ext>
            </a:extLst>
          </a:blip>
          <a:srcRect l="11532" t="10824" r="12446" b="15013"/>
          <a:stretch/>
        </p:blipFill>
        <p:spPr>
          <a:xfrm>
            <a:off x="4915861" y="4358384"/>
            <a:ext cx="1913021" cy="1866264"/>
          </a:xfrm>
          <a:prstGeom prst="rect">
            <a:avLst/>
          </a:prstGeom>
        </p:spPr>
      </p:pic>
    </p:spTree>
    <p:extLst>
      <p:ext uri="{BB962C8B-B14F-4D97-AF65-F5344CB8AC3E}">
        <p14:creationId xmlns:p14="http://schemas.microsoft.com/office/powerpoint/2010/main" val="3661656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EAAB0-D084-405D-8643-BFC37A61974E}"/>
              </a:ext>
            </a:extLst>
          </p:cNvPr>
          <p:cNvPicPr>
            <a:picLocks noChangeAspect="1"/>
          </p:cNvPicPr>
          <p:nvPr/>
        </p:nvPicPr>
        <p:blipFill>
          <a:blip r:embed="rId2"/>
          <a:stretch>
            <a:fillRect/>
          </a:stretch>
        </p:blipFill>
        <p:spPr>
          <a:xfrm>
            <a:off x="86718" y="1843268"/>
            <a:ext cx="3436108" cy="4011507"/>
          </a:xfrm>
          <a:prstGeom prst="rect">
            <a:avLst/>
          </a:prstGeom>
        </p:spPr>
      </p:pic>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95C1D441-7D09-4753-88A3-CD1C3B5F51A2}"/>
              </a:ext>
            </a:extLst>
          </p:cNvPr>
          <p:cNvSpPr txBox="1"/>
          <p:nvPr/>
        </p:nvSpPr>
        <p:spPr>
          <a:xfrm>
            <a:off x="1723825" y="747091"/>
            <a:ext cx="8525779"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PMLG is more than a meetup</a:t>
            </a:r>
            <a:endParaRPr lang="en-GB" sz="3200" b="1" dirty="0">
              <a:solidFill>
                <a:schemeClr val="accent1">
                  <a:lumMod val="75000"/>
                </a:schemeClr>
              </a:solidFill>
              <a:latin typeface="Arial" pitchFamily="34" charset="0"/>
              <a:cs typeface="Arial" pitchFamily="34" charset="0"/>
            </a:endParaRPr>
          </a:p>
        </p:txBody>
      </p:sp>
      <p:grpSp>
        <p:nvGrpSpPr>
          <p:cNvPr id="7" name="Group 6">
            <a:extLst>
              <a:ext uri="{FF2B5EF4-FFF2-40B4-BE49-F238E27FC236}">
                <a16:creationId xmlns:a16="http://schemas.microsoft.com/office/drawing/2014/main" id="{B08173E4-0DB1-4F40-BD57-EFFE560D58C6}"/>
              </a:ext>
            </a:extLst>
          </p:cNvPr>
          <p:cNvGrpSpPr/>
          <p:nvPr/>
        </p:nvGrpSpPr>
        <p:grpSpPr>
          <a:xfrm>
            <a:off x="514227" y="544476"/>
            <a:ext cx="955675" cy="920770"/>
            <a:chOff x="-144808" y="86548"/>
            <a:chExt cx="2745244" cy="2739136"/>
          </a:xfrm>
        </p:grpSpPr>
        <p:sp>
          <p:nvSpPr>
            <p:cNvPr id="8" name="Oval 7">
              <a:extLst>
                <a:ext uri="{FF2B5EF4-FFF2-40B4-BE49-F238E27FC236}">
                  <a16:creationId xmlns:a16="http://schemas.microsoft.com/office/drawing/2014/main" id="{DA8B6386-9D15-4999-81D4-8B1FC5A6A4EC}"/>
                </a:ext>
              </a:extLst>
            </p:cNvPr>
            <p:cNvSpPr/>
            <p:nvPr/>
          </p:nvSpPr>
          <p:spPr>
            <a:xfrm>
              <a:off x="-144808" y="86548"/>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A97CAA-248F-4812-BDFF-A62F0589F7A6}"/>
                </a:ext>
              </a:extLst>
            </p:cNvPr>
            <p:cNvPicPr>
              <a:picLocks noChangeAspect="1"/>
            </p:cNvPicPr>
            <p:nvPr/>
          </p:nvPicPr>
          <p:blipFill>
            <a:blip r:embed="rId3"/>
            <a:stretch>
              <a:fillRect/>
            </a:stretch>
          </p:blipFill>
          <p:spPr>
            <a:xfrm>
              <a:off x="297835" y="372887"/>
              <a:ext cx="1827414" cy="2049531"/>
            </a:xfrm>
            <a:prstGeom prst="rect">
              <a:avLst/>
            </a:prstGeom>
          </p:spPr>
        </p:pic>
        <p:pic>
          <p:nvPicPr>
            <p:cNvPr id="11" name="Picture 10">
              <a:extLst>
                <a:ext uri="{FF2B5EF4-FFF2-40B4-BE49-F238E27FC236}">
                  <a16:creationId xmlns:a16="http://schemas.microsoft.com/office/drawing/2014/main" id="{72F77B7F-699A-4CEA-9FD4-7671B05FD51C}"/>
                </a:ext>
              </a:extLst>
            </p:cNvPr>
            <p:cNvPicPr>
              <a:picLocks noChangeAspect="1"/>
            </p:cNvPicPr>
            <p:nvPr/>
          </p:nvPicPr>
          <p:blipFill>
            <a:blip r:embed="rId4">
              <a:clrChange>
                <a:clrFrom>
                  <a:srgbClr val="F4E033"/>
                </a:clrFrom>
                <a:clrTo>
                  <a:srgbClr val="F4E033">
                    <a:alpha val="0"/>
                  </a:srgbClr>
                </a:clrTo>
              </a:clrChange>
            </a:blip>
            <a:stretch>
              <a:fillRect/>
            </a:stretch>
          </p:blipFill>
          <p:spPr>
            <a:xfrm rot="5400000">
              <a:off x="1969214" y="1349704"/>
              <a:ext cx="695998" cy="418795"/>
            </a:xfrm>
            <a:prstGeom prst="rect">
              <a:avLst/>
            </a:prstGeom>
          </p:spPr>
        </p:pic>
      </p:grpSp>
      <p:pic>
        <p:nvPicPr>
          <p:cNvPr id="4" name="Picture 3">
            <a:extLst>
              <a:ext uri="{FF2B5EF4-FFF2-40B4-BE49-F238E27FC236}">
                <a16:creationId xmlns:a16="http://schemas.microsoft.com/office/drawing/2014/main" id="{963321B8-CC71-4B98-AB9C-9862ABDB635D}"/>
              </a:ext>
            </a:extLst>
          </p:cNvPr>
          <p:cNvPicPr>
            <a:picLocks noChangeAspect="1"/>
          </p:cNvPicPr>
          <p:nvPr/>
        </p:nvPicPr>
        <p:blipFill rotWithShape="1">
          <a:blip r:embed="rId5"/>
          <a:srcRect r="35644"/>
          <a:stretch/>
        </p:blipFill>
        <p:spPr>
          <a:xfrm>
            <a:off x="7654023" y="0"/>
            <a:ext cx="4590261" cy="6858000"/>
          </a:xfrm>
          <a:prstGeom prst="rect">
            <a:avLst/>
          </a:prstGeom>
        </p:spPr>
      </p:pic>
      <p:pic>
        <p:nvPicPr>
          <p:cNvPr id="5" name="Picture 4">
            <a:extLst>
              <a:ext uri="{FF2B5EF4-FFF2-40B4-BE49-F238E27FC236}">
                <a16:creationId xmlns:a16="http://schemas.microsoft.com/office/drawing/2014/main" id="{8BFCB5DE-8A98-4439-A5BA-C5DC15BEFF2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3639224" y="2157705"/>
            <a:ext cx="3871199" cy="2911921"/>
          </a:xfrm>
          <a:prstGeom prst="rect">
            <a:avLst/>
          </a:prstGeom>
        </p:spPr>
      </p:pic>
      <p:sp>
        <p:nvSpPr>
          <p:cNvPr id="13" name="TextBox 12">
            <a:extLst>
              <a:ext uri="{FF2B5EF4-FFF2-40B4-BE49-F238E27FC236}">
                <a16:creationId xmlns:a16="http://schemas.microsoft.com/office/drawing/2014/main" id="{F5D96B03-B32D-4624-8E07-56376A3109E6}"/>
              </a:ext>
            </a:extLst>
          </p:cNvPr>
          <p:cNvSpPr txBox="1"/>
          <p:nvPr/>
        </p:nvSpPr>
        <p:spPr>
          <a:xfrm>
            <a:off x="3666426" y="5226364"/>
            <a:ext cx="4101356" cy="338554"/>
          </a:xfrm>
          <a:prstGeom prst="rect">
            <a:avLst/>
          </a:prstGeom>
          <a:noFill/>
        </p:spPr>
        <p:txBody>
          <a:bodyPr wrap="square" rtlCol="0">
            <a:spAutoFit/>
          </a:bodyPr>
          <a:lstStyle/>
          <a:p>
            <a:r>
              <a:rPr lang="en-GB" sz="1600" b="1" dirty="0">
                <a:solidFill>
                  <a:schemeClr val="accent1">
                    <a:lumMod val="75000"/>
                  </a:schemeClr>
                </a:solidFill>
                <a:latin typeface="Arial" pitchFamily="34" charset="0"/>
                <a:cs typeface="Arial" pitchFamily="34" charset="0"/>
              </a:rPr>
              <a:t>AI &amp; Art exhibition in Fringe Festival</a:t>
            </a:r>
          </a:p>
        </p:txBody>
      </p:sp>
    </p:spTree>
    <p:extLst>
      <p:ext uri="{BB962C8B-B14F-4D97-AF65-F5344CB8AC3E}">
        <p14:creationId xmlns:p14="http://schemas.microsoft.com/office/powerpoint/2010/main" val="8822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712D42-52FC-4324-9214-C0C70EFE68B6}"/>
              </a:ext>
            </a:extLst>
          </p:cNvPr>
          <p:cNvSpPr/>
          <p:nvPr/>
        </p:nvSpPr>
        <p:spPr>
          <a:xfrm>
            <a:off x="0" y="5605300"/>
            <a:ext cx="12192000"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7C9A9825-D12E-444C-AD79-40634A52ED0C}"/>
              </a:ext>
            </a:extLst>
          </p:cNvPr>
          <p:cNvSpPr/>
          <p:nvPr/>
        </p:nvSpPr>
        <p:spPr>
          <a:xfrm>
            <a:off x="1831974" y="15104"/>
            <a:ext cx="2260631" cy="3050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29A3BB7C-FEDB-4FB5-B2E3-4231A93E1A5E}"/>
              </a:ext>
            </a:extLst>
          </p:cNvPr>
          <p:cNvSpPr/>
          <p:nvPr/>
        </p:nvSpPr>
        <p:spPr>
          <a:xfrm>
            <a:off x="-1" y="1567237"/>
            <a:ext cx="12191999"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B5756BE5-6F57-4949-BAF6-70C650A4FB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68" t="23793" r="87" b="31682"/>
          <a:stretch/>
        </p:blipFill>
        <p:spPr>
          <a:xfrm>
            <a:off x="0" y="2236206"/>
            <a:ext cx="12213006" cy="4080373"/>
          </a:xfrm>
          <a:prstGeom prst="rect">
            <a:avLst/>
          </a:prstGeom>
        </p:spPr>
      </p:pic>
      <p:pic>
        <p:nvPicPr>
          <p:cNvPr id="13" name="Picture 12">
            <a:extLst>
              <a:ext uri="{FF2B5EF4-FFF2-40B4-BE49-F238E27FC236}">
                <a16:creationId xmlns:a16="http://schemas.microsoft.com/office/drawing/2014/main" id="{5DAAEFB3-3A2C-4D6E-97AB-566ADC4BD066}"/>
              </a:ext>
            </a:extLst>
          </p:cNvPr>
          <p:cNvPicPr>
            <a:picLocks noChangeAspect="1"/>
          </p:cNvPicPr>
          <p:nvPr/>
        </p:nvPicPr>
        <p:blipFill>
          <a:blip r:embed="rId3"/>
          <a:stretch>
            <a:fillRect/>
          </a:stretch>
        </p:blipFill>
        <p:spPr>
          <a:xfrm>
            <a:off x="1831975" y="243799"/>
            <a:ext cx="1103472" cy="1237596"/>
          </a:xfrm>
          <a:prstGeom prst="rect">
            <a:avLst/>
          </a:prstGeom>
        </p:spPr>
      </p:pic>
      <p:sp>
        <p:nvSpPr>
          <p:cNvPr id="14" name="TextBox 13">
            <a:extLst>
              <a:ext uri="{FF2B5EF4-FFF2-40B4-BE49-F238E27FC236}">
                <a16:creationId xmlns:a16="http://schemas.microsoft.com/office/drawing/2014/main" id="{20A4E02C-9D3A-4BF6-8948-07E29E728E8A}"/>
              </a:ext>
            </a:extLst>
          </p:cNvPr>
          <p:cNvSpPr txBox="1"/>
          <p:nvPr/>
        </p:nvSpPr>
        <p:spPr>
          <a:xfrm>
            <a:off x="3123222" y="674690"/>
            <a:ext cx="7902844"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Women in Machine Learning Workshop</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20108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95C1D441-7D09-4753-88A3-CD1C3B5F51A2}"/>
              </a:ext>
            </a:extLst>
          </p:cNvPr>
          <p:cNvSpPr txBox="1"/>
          <p:nvPr/>
        </p:nvSpPr>
        <p:spPr>
          <a:xfrm>
            <a:off x="2971788" y="923172"/>
            <a:ext cx="8525779"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Schedule</a:t>
            </a:r>
            <a:endParaRPr lang="en-GB" sz="3200" b="1" dirty="0">
              <a:solidFill>
                <a:schemeClr val="accent1">
                  <a:lumMod val="75000"/>
                </a:schemeClr>
              </a:solidFill>
              <a:latin typeface="Arial" pitchFamily="34" charset="0"/>
              <a:cs typeface="Arial" pitchFamily="34" charset="0"/>
            </a:endParaRPr>
          </a:p>
        </p:txBody>
      </p:sp>
      <p:grpSp>
        <p:nvGrpSpPr>
          <p:cNvPr id="7" name="Group 6">
            <a:extLst>
              <a:ext uri="{FF2B5EF4-FFF2-40B4-BE49-F238E27FC236}">
                <a16:creationId xmlns:a16="http://schemas.microsoft.com/office/drawing/2014/main" id="{B08173E4-0DB1-4F40-BD57-EFFE560D58C6}"/>
              </a:ext>
            </a:extLst>
          </p:cNvPr>
          <p:cNvGrpSpPr/>
          <p:nvPr/>
        </p:nvGrpSpPr>
        <p:grpSpPr>
          <a:xfrm>
            <a:off x="1003158" y="585995"/>
            <a:ext cx="1543407" cy="1533465"/>
            <a:chOff x="-144808" y="86548"/>
            <a:chExt cx="2745244" cy="2739136"/>
          </a:xfrm>
        </p:grpSpPr>
        <p:sp>
          <p:nvSpPr>
            <p:cNvPr id="8" name="Oval 7">
              <a:extLst>
                <a:ext uri="{FF2B5EF4-FFF2-40B4-BE49-F238E27FC236}">
                  <a16:creationId xmlns:a16="http://schemas.microsoft.com/office/drawing/2014/main" id="{DA8B6386-9D15-4999-81D4-8B1FC5A6A4EC}"/>
                </a:ext>
              </a:extLst>
            </p:cNvPr>
            <p:cNvSpPr/>
            <p:nvPr/>
          </p:nvSpPr>
          <p:spPr>
            <a:xfrm>
              <a:off x="-144808" y="86548"/>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A97CAA-248F-4812-BDFF-A62F0589F7A6}"/>
                </a:ext>
              </a:extLst>
            </p:cNvPr>
            <p:cNvPicPr>
              <a:picLocks noChangeAspect="1"/>
            </p:cNvPicPr>
            <p:nvPr/>
          </p:nvPicPr>
          <p:blipFill>
            <a:blip r:embed="rId2"/>
            <a:stretch>
              <a:fillRect/>
            </a:stretch>
          </p:blipFill>
          <p:spPr>
            <a:xfrm>
              <a:off x="297835" y="372887"/>
              <a:ext cx="1827414" cy="2049531"/>
            </a:xfrm>
            <a:prstGeom prst="rect">
              <a:avLst/>
            </a:prstGeom>
          </p:spPr>
        </p:pic>
        <p:pic>
          <p:nvPicPr>
            <p:cNvPr id="11" name="Picture 10">
              <a:extLst>
                <a:ext uri="{FF2B5EF4-FFF2-40B4-BE49-F238E27FC236}">
                  <a16:creationId xmlns:a16="http://schemas.microsoft.com/office/drawing/2014/main" id="{72F77B7F-699A-4CEA-9FD4-7671B05FD51C}"/>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1969214" y="1349704"/>
              <a:ext cx="695998" cy="418795"/>
            </a:xfrm>
            <a:prstGeom prst="rect">
              <a:avLst/>
            </a:prstGeom>
          </p:spPr>
        </p:pic>
      </p:grpSp>
      <p:sp>
        <p:nvSpPr>
          <p:cNvPr id="13" name="Rectangle 12">
            <a:extLst>
              <a:ext uri="{FF2B5EF4-FFF2-40B4-BE49-F238E27FC236}">
                <a16:creationId xmlns:a16="http://schemas.microsoft.com/office/drawing/2014/main" id="{41B0E120-1614-4349-B1FB-EBFC4F0D4BAE}"/>
              </a:ext>
            </a:extLst>
          </p:cNvPr>
          <p:cNvSpPr/>
          <p:nvPr/>
        </p:nvSpPr>
        <p:spPr>
          <a:xfrm>
            <a:off x="2971788" y="1650094"/>
            <a:ext cx="7293909" cy="4524315"/>
          </a:xfrm>
          <a:prstGeom prst="rect">
            <a:avLst/>
          </a:prstGeom>
        </p:spPr>
        <p:txBody>
          <a:bodyPr wrap="square">
            <a:spAutoFit/>
          </a:bodyPr>
          <a:lstStyle/>
          <a:p>
            <a:r>
              <a:rPr lang="en-US" sz="2400" b="1" dirty="0">
                <a:solidFill>
                  <a:schemeClr val="accent1">
                    <a:lumMod val="75000"/>
                  </a:schemeClr>
                </a:solidFill>
                <a:latin typeface="Arial" pitchFamily="34" charset="0"/>
                <a:cs typeface="Arial" pitchFamily="34" charset="0"/>
              </a:rPr>
              <a:t>3 July 2019, Wednesday</a:t>
            </a:r>
          </a:p>
          <a:p>
            <a:pPr marL="342900" indent="-342900">
              <a:buFont typeface="Arial" panose="020B0604020202020204" pitchFamily="34" charset="0"/>
              <a:buChar char="•"/>
            </a:pPr>
            <a:r>
              <a:rPr lang="en-US" sz="2400" b="1" dirty="0">
                <a:solidFill>
                  <a:schemeClr val="accent1">
                    <a:lumMod val="75000"/>
                  </a:schemeClr>
                </a:solidFill>
                <a:latin typeface="Arial" pitchFamily="34" charset="0"/>
                <a:cs typeface="Arial" pitchFamily="34" charset="0"/>
              </a:rPr>
              <a:t>Data preparation, visualization and feature engineering for tabular data</a:t>
            </a:r>
          </a:p>
          <a:p>
            <a:pPr marL="342900" indent="-342900">
              <a:buFont typeface="Arial" panose="020B0604020202020204" pitchFamily="34" charset="0"/>
              <a:buChar char="•"/>
            </a:pPr>
            <a:r>
              <a:rPr lang="en-AU" sz="2400" b="1" dirty="0">
                <a:solidFill>
                  <a:schemeClr val="accent1">
                    <a:lumMod val="75000"/>
                  </a:schemeClr>
                </a:solidFill>
                <a:latin typeface="Arial" pitchFamily="34" charset="0"/>
                <a:cs typeface="Arial" pitchFamily="34" charset="0"/>
              </a:rPr>
              <a:t>&lt;morning tea&gt;</a:t>
            </a:r>
            <a:endParaRPr lang="en-US" sz="2400" b="1" dirty="0">
              <a:solidFill>
                <a:schemeClr val="accent1">
                  <a:lumMod val="75000"/>
                </a:schemeClr>
              </a:solidFill>
              <a:latin typeface="Arial" pitchFamily="34" charset="0"/>
              <a:cs typeface="Arial" pitchFamily="34" charset="0"/>
            </a:endParaRPr>
          </a:p>
          <a:p>
            <a:pPr marL="342900" indent="-342900">
              <a:buFont typeface="Arial" panose="020B0604020202020204" pitchFamily="34" charset="0"/>
              <a:buChar char="•"/>
            </a:pPr>
            <a:r>
              <a:rPr lang="en-US" sz="2400" b="1" dirty="0">
                <a:solidFill>
                  <a:schemeClr val="accent1">
                    <a:lumMod val="75000"/>
                  </a:schemeClr>
                </a:solidFill>
                <a:latin typeface="Arial" pitchFamily="34" charset="0"/>
                <a:cs typeface="Arial" pitchFamily="34" charset="0"/>
              </a:rPr>
              <a:t>Machine learning using </a:t>
            </a:r>
            <a:r>
              <a:rPr lang="en-US" sz="2400" b="1" dirty="0" err="1">
                <a:solidFill>
                  <a:schemeClr val="accent1">
                    <a:lumMod val="75000"/>
                  </a:schemeClr>
                </a:solidFill>
                <a:latin typeface="Arial" pitchFamily="34" charset="0"/>
                <a:cs typeface="Arial" pitchFamily="34" charset="0"/>
              </a:rPr>
              <a:t>Scikit</a:t>
            </a:r>
            <a:r>
              <a:rPr lang="en-US" sz="2400" b="1" dirty="0">
                <a:solidFill>
                  <a:schemeClr val="accent1">
                    <a:lumMod val="75000"/>
                  </a:schemeClr>
                </a:solidFill>
                <a:latin typeface="Arial" pitchFamily="34" charset="0"/>
                <a:cs typeface="Arial" pitchFamily="34" charset="0"/>
              </a:rPr>
              <a:t>-Learn models</a:t>
            </a:r>
          </a:p>
          <a:p>
            <a:endParaRPr lang="en-US" sz="2400" b="1" dirty="0">
              <a:solidFill>
                <a:schemeClr val="accent1">
                  <a:lumMod val="75000"/>
                </a:schemeClr>
              </a:solidFill>
              <a:latin typeface="Arial" pitchFamily="34" charset="0"/>
              <a:cs typeface="Arial" pitchFamily="34" charset="0"/>
            </a:endParaRPr>
          </a:p>
          <a:p>
            <a:r>
              <a:rPr lang="en-US" sz="2400" b="1" dirty="0">
                <a:solidFill>
                  <a:schemeClr val="accent1">
                    <a:lumMod val="75000"/>
                  </a:schemeClr>
                </a:solidFill>
                <a:latin typeface="Arial" pitchFamily="34" charset="0"/>
                <a:cs typeface="Arial" pitchFamily="34" charset="0"/>
              </a:rPr>
              <a:t>4 July 2019, Thursday</a:t>
            </a:r>
          </a:p>
          <a:p>
            <a:pPr marL="342900" indent="-342900">
              <a:buFont typeface="Arial" panose="020B0604020202020204" pitchFamily="34" charset="0"/>
              <a:buChar char="•"/>
            </a:pPr>
            <a:r>
              <a:rPr lang="en-US" sz="2400" b="1" dirty="0">
                <a:solidFill>
                  <a:schemeClr val="accent1">
                    <a:lumMod val="75000"/>
                  </a:schemeClr>
                </a:solidFill>
                <a:latin typeface="Arial" pitchFamily="34" charset="0"/>
                <a:cs typeface="Arial" pitchFamily="34" charset="0"/>
              </a:rPr>
              <a:t>Intro to deep learning and its applications</a:t>
            </a:r>
          </a:p>
          <a:p>
            <a:pPr marL="342900" indent="-342900">
              <a:buFont typeface="Arial" panose="020B0604020202020204" pitchFamily="34" charset="0"/>
              <a:buChar char="•"/>
            </a:pPr>
            <a:r>
              <a:rPr lang="en-US" sz="2400" b="1" dirty="0">
                <a:solidFill>
                  <a:schemeClr val="accent1">
                    <a:lumMod val="75000"/>
                  </a:schemeClr>
                </a:solidFill>
                <a:latin typeface="Arial" pitchFamily="34" charset="0"/>
                <a:cs typeface="Arial" pitchFamily="34" charset="0"/>
              </a:rPr>
              <a:t>Image preparation for computer vision</a:t>
            </a:r>
          </a:p>
          <a:p>
            <a:pPr marL="342900" indent="-342900">
              <a:buFont typeface="Arial" panose="020B0604020202020204" pitchFamily="34" charset="0"/>
              <a:buChar char="•"/>
            </a:pPr>
            <a:r>
              <a:rPr lang="en-US" sz="2400" b="1" dirty="0">
                <a:solidFill>
                  <a:schemeClr val="accent1">
                    <a:lumMod val="75000"/>
                  </a:schemeClr>
                </a:solidFill>
                <a:latin typeface="Arial" pitchFamily="34" charset="0"/>
                <a:cs typeface="Arial" pitchFamily="34" charset="0"/>
              </a:rPr>
              <a:t>Live demo for labelling tools</a:t>
            </a:r>
            <a:endParaRPr lang="en-AU" sz="2400" b="1" dirty="0">
              <a:solidFill>
                <a:schemeClr val="accent1">
                  <a:lumMod val="75000"/>
                </a:schemeClr>
              </a:solidFill>
              <a:latin typeface="Arial" pitchFamily="34" charset="0"/>
              <a:cs typeface="Arial" pitchFamily="34" charset="0"/>
            </a:endParaRPr>
          </a:p>
          <a:p>
            <a:pPr marL="342900" indent="-342900">
              <a:buFont typeface="Arial" panose="020B0604020202020204" pitchFamily="34" charset="0"/>
              <a:buChar char="•"/>
            </a:pPr>
            <a:r>
              <a:rPr lang="en-AU" sz="2400" b="1" dirty="0">
                <a:solidFill>
                  <a:schemeClr val="accent1">
                    <a:lumMod val="75000"/>
                  </a:schemeClr>
                </a:solidFill>
                <a:latin typeface="Arial" pitchFamily="34" charset="0"/>
                <a:cs typeface="Arial" pitchFamily="34" charset="0"/>
              </a:rPr>
              <a:t>&lt;morning tea&gt;</a:t>
            </a:r>
          </a:p>
          <a:p>
            <a:pPr marL="342900" indent="-342900">
              <a:buFont typeface="Arial" panose="020B0604020202020204" pitchFamily="34" charset="0"/>
              <a:buChar char="•"/>
            </a:pPr>
            <a:r>
              <a:rPr lang="en-AU" sz="2400" b="1" dirty="0">
                <a:solidFill>
                  <a:schemeClr val="accent1">
                    <a:lumMod val="75000"/>
                  </a:schemeClr>
                </a:solidFill>
                <a:latin typeface="Arial" pitchFamily="34" charset="0"/>
                <a:cs typeface="Arial" pitchFamily="34" charset="0"/>
              </a:rPr>
              <a:t>Computer vision - multi-classes classification</a:t>
            </a:r>
          </a:p>
        </p:txBody>
      </p:sp>
    </p:spTree>
    <p:extLst>
      <p:ext uri="{BB962C8B-B14F-4D97-AF65-F5344CB8AC3E}">
        <p14:creationId xmlns:p14="http://schemas.microsoft.com/office/powerpoint/2010/main" val="43748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2170</TotalTime>
  <Words>372</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Sean</dc:creator>
  <cp:lastModifiedBy>Sarada Lee</cp:lastModifiedBy>
  <cp:revision>261</cp:revision>
  <dcterms:created xsi:type="dcterms:W3CDTF">2017-09-13T03:40:55Z</dcterms:created>
  <dcterms:modified xsi:type="dcterms:W3CDTF">2019-07-02T08:20:35Z</dcterms:modified>
</cp:coreProperties>
</file>